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4"/>
  </p:notesMasterIdLst>
  <p:handoutMasterIdLst>
    <p:handoutMasterId r:id="rId25"/>
  </p:handoutMasterIdLst>
  <p:sldIdLst>
    <p:sldId id="2076136272" r:id="rId6"/>
    <p:sldId id="2076136306" r:id="rId7"/>
    <p:sldId id="2076136274" r:id="rId8"/>
    <p:sldId id="2076136245" r:id="rId9"/>
    <p:sldId id="2076136289" r:id="rId10"/>
    <p:sldId id="2076136307" r:id="rId11"/>
    <p:sldId id="2076136314" r:id="rId12"/>
    <p:sldId id="2076136308" r:id="rId13"/>
    <p:sldId id="2076136309" r:id="rId14"/>
    <p:sldId id="2076136310" r:id="rId15"/>
    <p:sldId id="2076136311" r:id="rId16"/>
    <p:sldId id="2076136312" r:id="rId17"/>
    <p:sldId id="2076136313" r:id="rId18"/>
    <p:sldId id="2076136264" r:id="rId19"/>
    <p:sldId id="2076136303" r:id="rId20"/>
    <p:sldId id="2076136292" r:id="rId21"/>
    <p:sldId id="2076136302" r:id="rId22"/>
    <p:sldId id="2076136279" r:id="rId23"/>
  </p:sldIdLst>
  <p:sldSz cx="14630400" cy="82296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ucida Console" panose="020B0609040504020204" pitchFamily="49" charset="0"/>
      <p:regular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bold r:id="rId35"/>
      <p:boldItalic r:id="rId36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306"/>
            <p14:sldId id="2076136274"/>
            <p14:sldId id="2076136245"/>
            <p14:sldId id="2076136289"/>
            <p14:sldId id="2076136307"/>
            <p14:sldId id="2076136314"/>
            <p14:sldId id="2076136308"/>
            <p14:sldId id="2076136309"/>
            <p14:sldId id="2076136310"/>
            <p14:sldId id="2076136311"/>
            <p14:sldId id="2076136312"/>
            <p14:sldId id="2076136313"/>
            <p14:sldId id="2076136264"/>
            <p14:sldId id="2076136303"/>
            <p14:sldId id="2076136292"/>
            <p14:sldId id="207613630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88F491-1F20-88D7-A2BE-FD937446C0E7}" v="2" dt="2021-10-05T12:08:17.735"/>
    <p1510:client id="{79735BC6-F45E-0199-0662-D295A21151E0}" v="8" dt="2021-10-25T16:40:24.1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86481" autoAdjust="0"/>
  </p:normalViewPr>
  <p:slideViewPr>
    <p:cSldViewPr snapToGrid="0" snapToObjects="1">
      <p:cViewPr varScale="1">
        <p:scale>
          <a:sx n="61" d="100"/>
          <a:sy n="61" d="100"/>
        </p:scale>
        <p:origin x="1104" y="3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chemeClr val="bg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E3E11-1022-47C1-A048-6BE9BAE3A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68" y="440904"/>
            <a:ext cx="5071064" cy="294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rgbClr val="08023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rgbClr val="08023F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rgbClr val="0802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D3101-1581-4DD6-B589-F4311DA05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743159"/>
            <a:ext cx="4943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8EDFB-64B5-493B-8BDE-D90E2E2F24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A787E-4737-4F73-9F41-B0442F563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3A4B07-DACB-4A0D-8F2A-BE9AB852D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7445" y="3790389"/>
            <a:ext cx="12617450" cy="79533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F1F15-5399-4A26-8094-E3B1D949E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60A4A-43F1-43F7-B932-83C5B7739F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5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BD74C-2878-41E4-B151-BFDDF015DB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559407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D3C4C-3C48-4A7D-8873-0552F882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62C7-07D7-4865-9FB2-A495B6AFCE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6B94-2B23-4395-A438-8E1D539061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30" y="2524722"/>
            <a:ext cx="6096000" cy="661987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5C388-7F2D-435F-9D3A-9A7A23D73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616AB-FA24-4621-ABC8-57BA6F349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A6457-5129-4E15-ACFE-16E80712EF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  <p:sldLayoutId id="2147484048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5" r:id="rId6"/>
    <p:sldLayoutId id="2147484101" r:id="rId7"/>
    <p:sldLayoutId id="2147484102" r:id="rId8"/>
    <p:sldLayoutId id="2147484103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B0B5-4AA9-48A3-B18E-9566A9984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474817"/>
            <a:ext cx="11315570" cy="8895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400" dirty="0"/>
              <a:t>Connect to Elasticsearch using Postman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865461"/>
            <a:ext cx="13029639" cy="2616101"/>
          </a:xfrm>
        </p:spPr>
        <p:txBody>
          <a:bodyPr/>
          <a:lstStyle/>
          <a:p>
            <a:pPr lvl="1" algn="l" rtl="0"/>
            <a:r>
              <a:rPr lang="en-US" sz="2600" dirty="0">
                <a:solidFill>
                  <a:schemeClr val="bg1"/>
                </a:solidFill>
              </a:rPr>
              <a:t>Check if index exists:</a:t>
            </a:r>
          </a:p>
          <a:p>
            <a:pPr lvl="1" algn="l" rtl="0"/>
            <a:r>
              <a:rPr lang="en-US" sz="2600" i="1" dirty="0">
                <a:solidFill>
                  <a:schemeClr val="bg1"/>
                </a:solidFill>
              </a:rPr>
              <a:t>curl --location --request GET ‘&lt;</a:t>
            </a:r>
            <a:r>
              <a:rPr lang="en-US" sz="2600" i="1" dirty="0" err="1">
                <a:solidFill>
                  <a:schemeClr val="bg1"/>
                </a:solidFill>
              </a:rPr>
              <a:t>url</a:t>
            </a:r>
            <a:r>
              <a:rPr lang="en-US" sz="2600" i="1" dirty="0">
                <a:solidFill>
                  <a:schemeClr val="bg1"/>
                </a:solidFill>
              </a:rPr>
              <a:t>&gt;/</a:t>
            </a:r>
            <a:r>
              <a:rPr lang="en-US" sz="2600" i="1" dirty="0" err="1">
                <a:solidFill>
                  <a:schemeClr val="bg1"/>
                </a:solidFill>
              </a:rPr>
              <a:t>azconf</a:t>
            </a:r>
            <a:r>
              <a:rPr lang="en-US" sz="2600" i="1" dirty="0">
                <a:solidFill>
                  <a:schemeClr val="bg1"/>
                </a:solidFill>
              </a:rPr>
              <a:t>’ \ --header 'Authorization: Basic &lt;token&gt;'</a:t>
            </a:r>
          </a:p>
          <a:p>
            <a:pPr lvl="1" algn="l" rtl="0"/>
            <a:endParaRPr lang="en-US" sz="2600" dirty="0">
              <a:solidFill>
                <a:schemeClr val="bg1"/>
              </a:solidFill>
            </a:endParaRPr>
          </a:p>
          <a:p>
            <a:pPr lvl="1" algn="l" rtl="0"/>
            <a:r>
              <a:rPr lang="en-US" sz="2600" dirty="0">
                <a:solidFill>
                  <a:schemeClr val="bg1"/>
                </a:solidFill>
              </a:rPr>
              <a:t>Create index if index does not exist:</a:t>
            </a:r>
          </a:p>
          <a:p>
            <a:pPr lvl="1" algn="l" rtl="0"/>
            <a:r>
              <a:rPr lang="en-US" sz="2600" i="1" dirty="0">
                <a:solidFill>
                  <a:schemeClr val="bg1"/>
                </a:solidFill>
              </a:rPr>
              <a:t>curl --location --request PUT ‘&lt;</a:t>
            </a:r>
            <a:r>
              <a:rPr lang="en-US" sz="2600" i="1" dirty="0" err="1">
                <a:solidFill>
                  <a:schemeClr val="bg1"/>
                </a:solidFill>
              </a:rPr>
              <a:t>url</a:t>
            </a:r>
            <a:r>
              <a:rPr lang="en-US" sz="2600" i="1" dirty="0">
                <a:solidFill>
                  <a:schemeClr val="bg1"/>
                </a:solidFill>
              </a:rPr>
              <a:t>&gt;/</a:t>
            </a:r>
            <a:r>
              <a:rPr lang="en-US" sz="2600" i="1" dirty="0" err="1">
                <a:solidFill>
                  <a:schemeClr val="bg1"/>
                </a:solidFill>
              </a:rPr>
              <a:t>azconf</a:t>
            </a:r>
            <a:r>
              <a:rPr lang="en-US" sz="2600" i="1" dirty="0">
                <a:solidFill>
                  <a:schemeClr val="bg1"/>
                </a:solidFill>
              </a:rPr>
              <a:t>’ \ --header 'Authorization: Basic &lt;token&gt;'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74617-1949-43FC-889F-78BD5226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56" y="6005791"/>
            <a:ext cx="6478688" cy="18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474817"/>
            <a:ext cx="11315570" cy="8895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400" dirty="0"/>
              <a:t>Connect to Elasticsearch using Postman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865461"/>
            <a:ext cx="13029639" cy="3724096"/>
          </a:xfrm>
        </p:spPr>
        <p:txBody>
          <a:bodyPr/>
          <a:lstStyle/>
          <a:p>
            <a:pPr lvl="1" algn="l" rtl="0"/>
            <a:r>
              <a:rPr lang="en-US" sz="2600" dirty="0">
                <a:solidFill>
                  <a:schemeClr val="bg1"/>
                </a:solidFill>
              </a:rPr>
              <a:t>Create document:</a:t>
            </a:r>
          </a:p>
          <a:p>
            <a:pPr lvl="1" algn="l" rtl="0"/>
            <a:r>
              <a:rPr lang="en-US" sz="2600" i="1" dirty="0">
                <a:solidFill>
                  <a:schemeClr val="bg1"/>
                </a:solidFill>
              </a:rPr>
              <a:t>curl --location --request POST ‘&lt;</a:t>
            </a:r>
            <a:r>
              <a:rPr lang="en-US" sz="2600" i="1" dirty="0" err="1">
                <a:solidFill>
                  <a:schemeClr val="bg1"/>
                </a:solidFill>
              </a:rPr>
              <a:t>url</a:t>
            </a:r>
            <a:r>
              <a:rPr lang="en-US" sz="2600" i="1" dirty="0">
                <a:solidFill>
                  <a:schemeClr val="bg1"/>
                </a:solidFill>
              </a:rPr>
              <a:t>&gt;/</a:t>
            </a:r>
            <a:r>
              <a:rPr lang="en-US" sz="2600" i="1" dirty="0" err="1">
                <a:solidFill>
                  <a:schemeClr val="bg1"/>
                </a:solidFill>
              </a:rPr>
              <a:t>azconf</a:t>
            </a:r>
            <a:r>
              <a:rPr lang="en-US" sz="2600" i="1" dirty="0">
                <a:solidFill>
                  <a:schemeClr val="bg1"/>
                </a:solidFill>
              </a:rPr>
              <a:t>/_doc' \</a:t>
            </a:r>
          </a:p>
          <a:p>
            <a:pPr lvl="1" algn="l" rtl="0"/>
            <a:r>
              <a:rPr lang="en-US" sz="2600" i="1" dirty="0">
                <a:solidFill>
                  <a:schemeClr val="bg1"/>
                </a:solidFill>
              </a:rPr>
              <a:t>--header 'Content-Type: application/json' \</a:t>
            </a:r>
          </a:p>
          <a:p>
            <a:pPr lvl="1" algn="l" rtl="0"/>
            <a:r>
              <a:rPr lang="en-US" sz="2600" i="1" dirty="0">
                <a:solidFill>
                  <a:schemeClr val="bg1"/>
                </a:solidFill>
              </a:rPr>
              <a:t>--header 'Authorization: Basic &lt;token&gt;' \</a:t>
            </a:r>
          </a:p>
          <a:p>
            <a:pPr lvl="1" algn="l" rtl="0"/>
            <a:r>
              <a:rPr lang="en-US" sz="2600" i="1" dirty="0">
                <a:solidFill>
                  <a:schemeClr val="bg1"/>
                </a:solidFill>
              </a:rPr>
              <a:t>--data-raw '{</a:t>
            </a:r>
          </a:p>
          <a:p>
            <a:pPr lvl="1" algn="l" rtl="0"/>
            <a:r>
              <a:rPr lang="en-US" sz="2600" i="1" dirty="0">
                <a:solidFill>
                  <a:schemeClr val="bg1"/>
                </a:solidFill>
              </a:rPr>
              <a:t>    "id":"1","name":"vahid"</a:t>
            </a:r>
          </a:p>
          <a:p>
            <a:pPr lvl="1" algn="l" rtl="0"/>
            <a:r>
              <a:rPr lang="en-US" sz="2600" i="1" dirty="0">
                <a:solidFill>
                  <a:schemeClr val="bg1"/>
                </a:solidFill>
              </a:rPr>
              <a:t>}'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C549-FA6D-4E5D-AEAC-39C21CEB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193" y="2027296"/>
            <a:ext cx="5296321" cy="49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474817"/>
            <a:ext cx="11315570" cy="8895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400" dirty="0"/>
              <a:t>Azure DevOps + PowerShell + Elasticsearch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0493" y="1852871"/>
            <a:ext cx="12889281" cy="4985980"/>
          </a:xfrm>
        </p:spPr>
        <p:txBody>
          <a:bodyPr/>
          <a:lstStyle/>
          <a:p>
            <a:r>
              <a:rPr lang="en-US" sz="1800" dirty="0"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latin typeface="Lucida Console" panose="020B0609040504020204" pitchFamily="49" charset="0"/>
              </a:rPr>
              <a:t>indexName</a:t>
            </a:r>
            <a:r>
              <a:rPr lang="en-US" sz="1800" dirty="0">
                <a:latin typeface="Lucida Console" panose="020B0609040504020204" pitchFamily="49" charset="0"/>
              </a:rPr>
              <a:t> = '</a:t>
            </a:r>
            <a:r>
              <a:rPr lang="en-US" sz="1800" dirty="0" err="1">
                <a:latin typeface="Lucida Console" panose="020B0609040504020204" pitchFamily="49" charset="0"/>
              </a:rPr>
              <a:t>azconf</a:t>
            </a:r>
            <a:r>
              <a:rPr lang="en-US" sz="1800" dirty="0">
                <a:latin typeface="Lucida Console" panose="020B0609040504020204" pitchFamily="49" charset="0"/>
              </a:rPr>
              <a:t>'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latin typeface="Lucida Console" panose="020B0609040504020204" pitchFamily="49" charset="0"/>
              </a:rPr>
              <a:t>url</a:t>
            </a:r>
            <a:r>
              <a:rPr lang="en-US" sz="1800" dirty="0">
                <a:latin typeface="Lucida Console" panose="020B0609040504020204" pitchFamily="49" charset="0"/>
              </a:rPr>
              <a:t> = $</a:t>
            </a:r>
            <a:r>
              <a:rPr lang="en-US" sz="1800" dirty="0" err="1">
                <a:latin typeface="Lucida Console" panose="020B0609040504020204" pitchFamily="49" charset="0"/>
              </a:rPr>
              <a:t>url</a:t>
            </a:r>
            <a:r>
              <a:rPr lang="en-US" sz="1800" dirty="0">
                <a:latin typeface="Lucida Console" panose="020B0609040504020204" pitchFamily="49" charset="0"/>
              </a:rPr>
              <a:t>+'/'+$</a:t>
            </a:r>
            <a:r>
              <a:rPr lang="en-US" sz="1800" dirty="0" err="1">
                <a:latin typeface="Lucida Console" panose="020B0609040504020204" pitchFamily="49" charset="0"/>
              </a:rPr>
              <a:t>indexName</a:t>
            </a:r>
            <a:endParaRPr lang="en-US" sz="1800" dirty="0">
              <a:latin typeface="Lucida Console" panose="020B0609040504020204" pitchFamily="49" charset="0"/>
            </a:endParaRPr>
          </a:p>
          <a:p>
            <a:r>
              <a:rPr lang="en-US" sz="1800" dirty="0">
                <a:latin typeface="Lucida Console" panose="020B0609040504020204" pitchFamily="49" charset="0"/>
              </a:rPr>
              <a:t>$headers = @{'Authorization' = 'Basic &lt;token&gt;'}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try{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   Invoke-</a:t>
            </a:r>
            <a:r>
              <a:rPr lang="en-US" sz="1800" dirty="0" err="1">
                <a:latin typeface="Lucida Console" panose="020B0609040504020204" pitchFamily="49" charset="0"/>
              </a:rPr>
              <a:t>RestMethod</a:t>
            </a:r>
            <a:r>
              <a:rPr lang="en-US" sz="1800" dirty="0">
                <a:latin typeface="Lucida Console" panose="020B0609040504020204" pitchFamily="49" charset="0"/>
              </a:rPr>
              <a:t> -Method Get -Headers $headers -Uri $</a:t>
            </a:r>
            <a:r>
              <a:rPr lang="en-US" sz="1800" dirty="0" err="1">
                <a:latin typeface="Lucida Console" panose="020B0609040504020204" pitchFamily="49" charset="0"/>
              </a:rPr>
              <a:t>url</a:t>
            </a:r>
            <a:endParaRPr lang="en-US" sz="1800" dirty="0">
              <a:latin typeface="Lucida Console" panose="020B0609040504020204" pitchFamily="49" charset="0"/>
            </a:endParaRPr>
          </a:p>
          <a:p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catch{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if($_.</a:t>
            </a:r>
            <a:r>
              <a:rPr lang="en-US" sz="1800" dirty="0" err="1">
                <a:latin typeface="Lucida Console" panose="020B0609040504020204" pitchFamily="49" charset="0"/>
              </a:rPr>
              <a:t>Exception.Response.StatusCode.value</a:t>
            </a:r>
            <a:r>
              <a:rPr lang="en-US" sz="1800" dirty="0">
                <a:latin typeface="Lucida Console" panose="020B0609040504020204" pitchFamily="49" charset="0"/>
              </a:rPr>
              <a:t>__ -</a:t>
            </a:r>
            <a:r>
              <a:rPr lang="en-US" sz="1800" dirty="0" err="1">
                <a:latin typeface="Lucida Console" panose="020B0609040504020204" pitchFamily="49" charset="0"/>
              </a:rPr>
              <a:t>ge</a:t>
            </a:r>
            <a:r>
              <a:rPr lang="en-US" sz="1800" dirty="0">
                <a:latin typeface="Lucida Console" panose="020B0609040504020204" pitchFamily="49" charset="0"/>
              </a:rPr>
              <a:t> 300){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            Invoke-</a:t>
            </a:r>
            <a:r>
              <a:rPr lang="en-US" sz="1800" dirty="0" err="1">
                <a:latin typeface="Lucida Console" panose="020B0609040504020204" pitchFamily="49" charset="0"/>
              </a:rPr>
              <a:t>RestMethod</a:t>
            </a:r>
            <a:r>
              <a:rPr lang="en-US" sz="1800" dirty="0">
                <a:latin typeface="Lucida Console" panose="020B0609040504020204" pitchFamily="49" charset="0"/>
              </a:rPr>
              <a:t> -Method Put -Headers $headers -Uri $</a:t>
            </a:r>
            <a:r>
              <a:rPr lang="en-US" sz="1800" dirty="0" err="1">
                <a:latin typeface="Lucida Console" panose="020B0609040504020204" pitchFamily="49" charset="0"/>
              </a:rPr>
              <a:t>url</a:t>
            </a:r>
            <a:endParaRPr lang="en-US" sz="1800" dirty="0">
              <a:latin typeface="Lucida Console" panose="020B0609040504020204" pitchFamily="49" charset="0"/>
            </a:endParaRPr>
          </a:p>
          <a:p>
            <a:r>
              <a:rPr lang="en-US" sz="18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latin typeface="Lucida Console" panose="020B0609040504020204" pitchFamily="49" charset="0"/>
              </a:rPr>
              <a:t>url</a:t>
            </a:r>
            <a:r>
              <a:rPr lang="en-US" sz="1800" dirty="0">
                <a:latin typeface="Lucida Console" panose="020B0609040504020204" pitchFamily="49" charset="0"/>
              </a:rPr>
              <a:t> = $</a:t>
            </a:r>
            <a:r>
              <a:rPr lang="en-US" sz="1800" dirty="0" err="1">
                <a:latin typeface="Lucida Console" panose="020B0609040504020204" pitchFamily="49" charset="0"/>
              </a:rPr>
              <a:t>url</a:t>
            </a:r>
            <a:r>
              <a:rPr lang="en-US" sz="1800" dirty="0">
                <a:latin typeface="Lucida Console" panose="020B0609040504020204" pitchFamily="49" charset="0"/>
              </a:rPr>
              <a:t>+'/_doc'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$data = @{ 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	id = 1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	name = "vahid"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}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latin typeface="Lucida Console" panose="020B0609040504020204" pitchFamily="49" charset="0"/>
              </a:rPr>
              <a:t>jsonData</a:t>
            </a:r>
            <a:r>
              <a:rPr lang="en-US" sz="1800" dirty="0">
                <a:latin typeface="Lucida Console" panose="020B0609040504020204" pitchFamily="49" charset="0"/>
              </a:rPr>
              <a:t> = </a:t>
            </a:r>
            <a:r>
              <a:rPr lang="en-US" sz="1800" dirty="0" err="1">
                <a:latin typeface="Lucida Console" panose="020B0609040504020204" pitchFamily="49" charset="0"/>
              </a:rPr>
              <a:t>ConvertTo</a:t>
            </a:r>
            <a:r>
              <a:rPr lang="en-US" sz="1800" dirty="0">
                <a:latin typeface="Lucida Console" panose="020B0609040504020204" pitchFamily="49" charset="0"/>
              </a:rPr>
              <a:t>-Json $data -Compress    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Invoke-</a:t>
            </a:r>
            <a:r>
              <a:rPr lang="en-US" sz="1800" dirty="0" err="1">
                <a:latin typeface="Lucida Console" panose="020B0609040504020204" pitchFamily="49" charset="0"/>
              </a:rPr>
              <a:t>RestMethod</a:t>
            </a:r>
            <a:r>
              <a:rPr lang="en-US" sz="1800" dirty="0">
                <a:latin typeface="Lucida Console" panose="020B0609040504020204" pitchFamily="49" charset="0"/>
              </a:rPr>
              <a:t> -Method Post -Headers $headers -Uri $</a:t>
            </a:r>
            <a:r>
              <a:rPr lang="en-US" sz="1800" dirty="0" err="1">
                <a:latin typeface="Lucida Console" panose="020B0609040504020204" pitchFamily="49" charset="0"/>
              </a:rPr>
              <a:t>url</a:t>
            </a:r>
            <a:r>
              <a:rPr lang="en-US" sz="1800" dirty="0">
                <a:latin typeface="Lucida Console" panose="020B0609040504020204" pitchFamily="49" charset="0"/>
              </a:rPr>
              <a:t> -Body $</a:t>
            </a:r>
            <a:r>
              <a:rPr lang="en-US" sz="1800" dirty="0" err="1">
                <a:latin typeface="Lucida Console" panose="020B0609040504020204" pitchFamily="49" charset="0"/>
              </a:rPr>
              <a:t>jsonData</a:t>
            </a:r>
            <a:endParaRPr lang="en-US" sz="1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7EA83-8C9E-4DF1-9587-BD0D376DBB4C}"/>
              </a:ext>
            </a:extLst>
          </p:cNvPr>
          <p:cNvSpPr txBox="1"/>
          <p:nvPr/>
        </p:nvSpPr>
        <p:spPr>
          <a:xfrm>
            <a:off x="1283918" y="7327366"/>
            <a:ext cx="10690963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 codes of this session are available at:</a:t>
            </a:r>
          </a:p>
          <a:p>
            <a:r>
              <a:rPr lang="en-US" dirty="0">
                <a:solidFill>
                  <a:schemeClr val="bg1"/>
                </a:solidFill>
              </a:rPr>
              <a:t>https://GitHub.com/VahidFarahmandian/azconf2021</a:t>
            </a:r>
          </a:p>
        </p:txBody>
      </p:sp>
    </p:spTree>
    <p:extLst>
      <p:ext uri="{BB962C8B-B14F-4D97-AF65-F5344CB8AC3E}">
        <p14:creationId xmlns:p14="http://schemas.microsoft.com/office/powerpoint/2010/main" val="70609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474817"/>
            <a:ext cx="11315570" cy="8895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400" dirty="0"/>
              <a:t>Azure DevOps + PowerShell + Elasticsearch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DE183-76F7-4611-B8B8-94513BA14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107996"/>
          </a:xfrm>
        </p:spPr>
        <p:txBody>
          <a:bodyPr/>
          <a:lstStyle/>
          <a:p>
            <a:r>
              <a:rPr lang="en-US" dirty="0"/>
              <a:t>Create extension using </a:t>
            </a:r>
            <a:r>
              <a:rPr lang="en-US" i="1" dirty="0" err="1"/>
              <a:t>tfx</a:t>
            </a:r>
            <a:r>
              <a:rPr lang="en-US" i="1" dirty="0"/>
              <a:t> extension create </a:t>
            </a:r>
            <a:r>
              <a:rPr lang="en-US" dirty="0"/>
              <a:t>command</a:t>
            </a:r>
          </a:p>
          <a:p>
            <a:endParaRPr lang="en-US" dirty="0"/>
          </a:p>
          <a:p>
            <a:r>
              <a:rPr lang="en-US" dirty="0"/>
              <a:t>Upload and install the extension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3AEC7-8E58-415A-A297-BA15C3CC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76" y="2509639"/>
            <a:ext cx="8318733" cy="2926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CEDE5-6940-4296-A180-E796F2302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30" y="5649238"/>
            <a:ext cx="10392290" cy="24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6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1A7EB7-4291-4D48-8482-F60B4A2927BA}"/>
              </a:ext>
            </a:extLst>
          </p:cNvPr>
          <p:cNvSpPr txBox="1">
            <a:spLocks/>
          </p:cNvSpPr>
          <p:nvPr/>
        </p:nvSpPr>
        <p:spPr>
          <a:xfrm>
            <a:off x="5006398" y="391005"/>
            <a:ext cx="4317529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Our Partners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F504-9D06-4619-A285-584DE2286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19" y="2123128"/>
            <a:ext cx="3193082" cy="101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C3673-66D7-4F44-B539-26DD7BBDB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19" y="4917838"/>
            <a:ext cx="4240043" cy="1413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BA593-7D87-426C-B5B1-1C7713CDC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12" y="2143382"/>
            <a:ext cx="5062171" cy="978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732D55-3419-423F-9C55-376A6645D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909" y="2130278"/>
            <a:ext cx="2864222" cy="1004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C87667-45EF-4B6A-B57F-7A0B3AD07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27" y="4114800"/>
            <a:ext cx="20097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0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85812" y="234004"/>
            <a:ext cx="4490332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Communities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C9296C-32C9-446F-8F37-B25FD8719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459"/>
            <a:ext cx="13487401" cy="74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639574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927" y="3505403"/>
            <a:ext cx="5012823" cy="121879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1242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Vahid Farahmandian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CTO, </a:t>
            </a:r>
            <a:r>
              <a:rPr lang="en-IN" dirty="0" err="1"/>
              <a:t>Aspian</a:t>
            </a:r>
            <a:endParaRPr lang="en-IN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924697-19FD-47C0-8C89-E7D6EEBD0F1E}"/>
              </a:ext>
            </a:extLst>
          </p:cNvPr>
          <p:cNvGrpSpPr/>
          <p:nvPr/>
        </p:nvGrpSpPr>
        <p:grpSpPr>
          <a:xfrm>
            <a:off x="10922000" y="3333403"/>
            <a:ext cx="5375635" cy="800907"/>
            <a:chOff x="800230" y="5039381"/>
            <a:chExt cx="6260970" cy="9362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168ACC-A6A0-4D6B-9C85-971CD3A90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30" y="5039381"/>
              <a:ext cx="936265" cy="936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58157A-6650-4A52-A6BB-78D4887A7B15}"/>
                </a:ext>
              </a:extLst>
            </p:cNvPr>
            <p:cNvSpPr txBox="1"/>
            <p:nvPr/>
          </p:nvSpPr>
          <p:spPr>
            <a:xfrm>
              <a:off x="1838325" y="5301369"/>
              <a:ext cx="5222875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>
                  <a:solidFill>
                    <a:schemeClr val="bg1"/>
                  </a:solidFill>
                </a:rPr>
                <a:t>VahidFarahmandian</a:t>
              </a:r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2232CE-5992-45A6-B81B-17D2CBF0B0A3}"/>
              </a:ext>
            </a:extLst>
          </p:cNvPr>
          <p:cNvGrpSpPr/>
          <p:nvPr/>
        </p:nvGrpSpPr>
        <p:grpSpPr>
          <a:xfrm>
            <a:off x="10845800" y="5385969"/>
            <a:ext cx="4127500" cy="906871"/>
            <a:chOff x="8064500" y="4728360"/>
            <a:chExt cx="5854700" cy="13716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8D80BE-3572-4572-A438-61A1C828C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500" y="4728360"/>
              <a:ext cx="1371600" cy="1371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B55A23-D9C1-408B-BD78-43A49D56C65A}"/>
                </a:ext>
              </a:extLst>
            </p:cNvPr>
            <p:cNvSpPr txBox="1"/>
            <p:nvPr/>
          </p:nvSpPr>
          <p:spPr>
            <a:xfrm>
              <a:off x="9331325" y="5248847"/>
              <a:ext cx="4587875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_</a:t>
              </a:r>
              <a:r>
                <a:rPr lang="en-IN" dirty="0" err="1">
                  <a:solidFill>
                    <a:schemeClr val="bg1"/>
                  </a:solidFill>
                </a:rPr>
                <a:t>jinget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033CA5-E755-421C-B0EA-9DDC189794F6}"/>
              </a:ext>
            </a:extLst>
          </p:cNvPr>
          <p:cNvGrpSpPr/>
          <p:nvPr/>
        </p:nvGrpSpPr>
        <p:grpSpPr>
          <a:xfrm>
            <a:off x="10756900" y="4315624"/>
            <a:ext cx="5422900" cy="1043245"/>
            <a:chOff x="582562" y="5975646"/>
            <a:chExt cx="6745568" cy="13716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5CF755-7D86-4D73-97A2-16E526F2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62" y="5975646"/>
              <a:ext cx="1371600" cy="1371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1A8A5-ED50-4557-8808-E35BB113DC26}"/>
                </a:ext>
              </a:extLst>
            </p:cNvPr>
            <p:cNvSpPr txBox="1"/>
            <p:nvPr/>
          </p:nvSpPr>
          <p:spPr>
            <a:xfrm>
              <a:off x="1838325" y="6449080"/>
              <a:ext cx="5489805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>
                  <a:solidFill>
                    <a:schemeClr val="bg1"/>
                  </a:solidFill>
                </a:rPr>
                <a:t>VFarahmandian</a:t>
              </a:r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0862FE-1704-461A-8BB4-2BED91BA11AC}"/>
              </a:ext>
            </a:extLst>
          </p:cNvPr>
          <p:cNvGrpSpPr/>
          <p:nvPr/>
        </p:nvGrpSpPr>
        <p:grpSpPr>
          <a:xfrm>
            <a:off x="10744200" y="6292840"/>
            <a:ext cx="7772400" cy="1043244"/>
            <a:chOff x="8064500" y="5975646"/>
            <a:chExt cx="10023475" cy="1371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5CF6AD-EEBE-4F39-AA08-4BF15C52A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500" y="5975646"/>
              <a:ext cx="1371600" cy="1371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4C1379-6B0F-4E71-BA3A-02A9B1AA757D}"/>
                </a:ext>
              </a:extLst>
            </p:cNvPr>
            <p:cNvSpPr txBox="1"/>
            <p:nvPr/>
          </p:nvSpPr>
          <p:spPr>
            <a:xfrm>
              <a:off x="9331325" y="6511237"/>
              <a:ext cx="8756650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>
                  <a:solidFill>
                    <a:schemeClr val="bg1"/>
                  </a:solidFill>
                </a:rPr>
                <a:t>VahidFarahmandian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2707" y="446928"/>
            <a:ext cx="4483100" cy="92233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Title Sponsor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8EE75FCD-E1FE-46CE-BF18-DD1A839B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389607" y="2511406"/>
            <a:ext cx="4929892" cy="1055835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8665179" y="446431"/>
            <a:ext cx="4578497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Gold Sponsor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EC96D-6D19-45DD-80FB-BD040F703C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21" y="1717956"/>
            <a:ext cx="2256934" cy="264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9DEA-B3D3-4771-905E-5FF21FB92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37" y="6121504"/>
            <a:ext cx="1617326" cy="1917778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4020324" y="5021642"/>
            <a:ext cx="6589753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FFFFFF"/>
                </a:solidFill>
                <a:latin typeface="Segoe UI" pitchFamily="34" charset="0"/>
              </a:rPr>
              <a:t>Community Partner</a:t>
            </a:r>
          </a:p>
        </p:txBody>
      </p:sp>
    </p:spTree>
    <p:extLst>
      <p:ext uri="{BB962C8B-B14F-4D97-AF65-F5344CB8AC3E}">
        <p14:creationId xmlns:p14="http://schemas.microsoft.com/office/powerpoint/2010/main" val="166726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VAHID FARAHMANDIAN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4389" y="245266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89255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CTO, </a:t>
            </a:r>
            <a:r>
              <a:rPr lang="en-US" sz="24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Aspian</a:t>
            </a:r>
            <a:endParaRPr lang="en-IN" sz="24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2841878"/>
            <a:ext cx="10972800" cy="1398653"/>
          </a:xfrm>
        </p:spPr>
        <p:txBody>
          <a:bodyPr/>
          <a:lstStyle/>
          <a:p>
            <a:r>
              <a:rPr lang="en-US" sz="4300" b="1" dirty="0">
                <a:latin typeface="+mn-lt"/>
                <a:cs typeface="Segoe UI"/>
              </a:rPr>
              <a:t>Connect to Elasticsearch using Azure DevOps Pipeline Extensions</a:t>
            </a:r>
            <a:endParaRPr lang="en-IN" sz="4300" b="1" dirty="0">
              <a:latin typeface="+mn-lt"/>
              <a:cs typeface="Segoe U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r>
              <a:rPr lang="en-IN" dirty="0"/>
              <a:t>Vahid Farahmandian</a:t>
            </a: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865461"/>
            <a:ext cx="13029639" cy="5402376"/>
          </a:xfrm>
        </p:spPr>
        <p:txBody>
          <a:bodyPr/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800" dirty="0"/>
              <a:t>Who am I?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800" dirty="0"/>
              <a:t>What are Extensions?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800" dirty="0"/>
              <a:t>Azure DevOps Extensions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800" dirty="0"/>
              <a:t>Connect to Elasticsearch using Postman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800" dirty="0"/>
              <a:t>Azure DevOps + PowerShell + Elasticsearch</a:t>
            </a: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5460869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865461"/>
            <a:ext cx="13029639" cy="5078313"/>
          </a:xfrm>
        </p:spPr>
        <p:txBody>
          <a:bodyPr/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4000" dirty="0"/>
              <a:t>Currently:</a:t>
            </a:r>
          </a:p>
          <a:p>
            <a:pPr marL="845809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CTO at </a:t>
            </a:r>
            <a:r>
              <a:rPr lang="en-US" sz="3200" dirty="0" err="1">
                <a:solidFill>
                  <a:schemeClr val="bg1"/>
                </a:solidFill>
              </a:rPr>
              <a:t>Aspian</a:t>
            </a:r>
            <a:r>
              <a:rPr lang="en-US" sz="3200" dirty="0">
                <a:solidFill>
                  <a:schemeClr val="bg1"/>
                </a:solidFill>
              </a:rPr>
              <a:t> Company</a:t>
            </a:r>
          </a:p>
          <a:p>
            <a:pPr marL="845809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Instructor at FAD Institute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Formerly:</a:t>
            </a:r>
          </a:p>
          <a:p>
            <a:pPr marL="845809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Principal Software Consultant at Ports &amp; Maritime Org of Iran</a:t>
            </a:r>
          </a:p>
          <a:p>
            <a:pPr marL="845809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SQL Server Consultant at The Railways Org of Iran</a:t>
            </a:r>
          </a:p>
          <a:p>
            <a:pPr marL="845809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Instructor at MFT &amp; </a:t>
            </a:r>
            <a:r>
              <a:rPr lang="en-US" sz="3200" dirty="0" err="1">
                <a:solidFill>
                  <a:schemeClr val="bg1"/>
                </a:solidFill>
              </a:rPr>
              <a:t>Cybertech</a:t>
            </a:r>
            <a:r>
              <a:rPr lang="en-US" sz="3200" dirty="0">
                <a:solidFill>
                  <a:schemeClr val="bg1"/>
                </a:solidFill>
              </a:rPr>
              <a:t> Institutes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5645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5460869" cy="119661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What are Extensions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865461"/>
            <a:ext cx="13029639" cy="3077766"/>
          </a:xfrm>
        </p:spPr>
        <p:txBody>
          <a:bodyPr/>
          <a:lstStyle/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4000" dirty="0"/>
              <a:t>Are add-ons you can use to customize and extend your DevOps experience with Azure DevOps.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Use Azure DevOps’s RESTful API Library to easily interact with Azure DevOps and applications/services. </a:t>
            </a:r>
          </a:p>
        </p:txBody>
      </p:sp>
      <p:pic>
        <p:nvPicPr>
          <p:cNvPr id="6" name="Picture 2" descr="Components of an extension">
            <a:extLst>
              <a:ext uri="{FF2B5EF4-FFF2-40B4-BE49-F238E27FC236}">
                <a16:creationId xmlns:a16="http://schemas.microsoft.com/office/drawing/2014/main" id="{2DA78BC2-D849-4919-9A3B-1F1B862D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694" y="4962432"/>
            <a:ext cx="8146519" cy="32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6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474817"/>
            <a:ext cx="9931270" cy="8895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400" dirty="0"/>
              <a:t>Azure DevOps Extensions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865461"/>
            <a:ext cx="13029639" cy="2616101"/>
          </a:xfrm>
        </p:spPr>
        <p:txBody>
          <a:bodyPr/>
          <a:lstStyle/>
          <a:p>
            <a:pPr lvl="1" algn="l" rtl="0"/>
            <a:r>
              <a:rPr lang="en-US" sz="4000" b="1" dirty="0">
                <a:solidFill>
                  <a:schemeClr val="bg1"/>
                </a:solidFill>
              </a:rPr>
              <a:t>Pipeline task extensions</a:t>
            </a:r>
            <a:r>
              <a:rPr lang="en-US" sz="4000" dirty="0">
                <a:solidFill>
                  <a:schemeClr val="bg1"/>
                </a:solidFill>
              </a:rPr>
              <a:t>: Can be consumed in pipelines and are available as tasks for the Azure DevOps agent. </a:t>
            </a:r>
          </a:p>
          <a:p>
            <a:pPr lvl="1" algn="l" rtl="0"/>
            <a:r>
              <a:rPr lang="en-US" sz="4000" b="1" dirty="0">
                <a:solidFill>
                  <a:schemeClr val="bg1"/>
                </a:solidFill>
              </a:rPr>
              <a:t>UI extensions</a:t>
            </a:r>
            <a:r>
              <a:rPr lang="en-US" sz="4000" dirty="0">
                <a:solidFill>
                  <a:schemeClr val="bg1"/>
                </a:solidFill>
              </a:rPr>
              <a:t>: Enhance the usability of the Azure DevOps Server.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40F390E-B058-4487-BDD5-122BB5D3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4114800"/>
            <a:ext cx="7435492" cy="39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3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474817"/>
            <a:ext cx="11315570" cy="8895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400" dirty="0"/>
              <a:t>Connect to Elasticsearch using Postman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865461"/>
            <a:ext cx="13029639" cy="430887"/>
          </a:xfrm>
        </p:spPr>
        <p:txBody>
          <a:bodyPr/>
          <a:lstStyle/>
          <a:p>
            <a:pPr lvl="1" algn="l" rtl="0"/>
            <a:r>
              <a:rPr lang="en-US" sz="2800" dirty="0">
                <a:solidFill>
                  <a:schemeClr val="bg1"/>
                </a:solidFill>
              </a:rPr>
              <a:t>curl --location --request GET ‘&lt;</a:t>
            </a:r>
            <a:r>
              <a:rPr lang="en-US" sz="2800" dirty="0" err="1">
                <a:solidFill>
                  <a:schemeClr val="bg1"/>
                </a:solidFill>
              </a:rPr>
              <a:t>url</a:t>
            </a:r>
            <a:r>
              <a:rPr lang="en-US" sz="2800" dirty="0">
                <a:solidFill>
                  <a:schemeClr val="bg1"/>
                </a:solidFill>
              </a:rPr>
              <a:t>&gt;’ \ --header 'Authorization: Basic &lt;token&gt;'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DC1E5DD-E252-447C-95AE-088876526260}"/>
              </a:ext>
            </a:extLst>
          </p:cNvPr>
          <p:cNvSpPr txBox="1">
            <a:spLocks/>
          </p:cNvSpPr>
          <p:nvPr/>
        </p:nvSpPr>
        <p:spPr>
          <a:xfrm>
            <a:off x="1300135" y="2797453"/>
            <a:ext cx="13029639" cy="10156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chemeClr val="bg1"/>
                </a:solidFill>
              </a:rPr>
              <a:t>url: </a:t>
            </a:r>
            <a:r>
              <a:rPr lang="en-US" sz="2800" dirty="0" err="1">
                <a:solidFill>
                  <a:schemeClr val="bg1"/>
                </a:solidFill>
              </a:rPr>
              <a:t>Url</a:t>
            </a:r>
            <a:r>
              <a:rPr lang="en-US" sz="2800" dirty="0">
                <a:solidFill>
                  <a:schemeClr val="bg1"/>
                </a:solidFill>
              </a:rPr>
              <a:t> to Elasticsearch, for example: </a:t>
            </a:r>
            <a:r>
              <a:rPr lang="en-US" sz="2800" i="1" dirty="0">
                <a:solidFill>
                  <a:schemeClr val="bg1"/>
                </a:solidFill>
              </a:rPr>
              <a:t>http://192.168.1.20:9200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token: Base64 encoded </a:t>
            </a:r>
            <a:r>
              <a:rPr lang="en-US" sz="2800" i="1" dirty="0" err="1">
                <a:solidFill>
                  <a:schemeClr val="bg1"/>
                </a:solidFill>
              </a:rPr>
              <a:t>elasticUsername</a:t>
            </a:r>
            <a:r>
              <a:rPr lang="en-US" sz="2800" dirty="0" err="1">
                <a:solidFill>
                  <a:schemeClr val="bg1"/>
                </a:solidFill>
              </a:rPr>
              <a:t>:</a:t>
            </a:r>
            <a:r>
              <a:rPr lang="en-US" sz="2800" i="1" dirty="0" err="1">
                <a:solidFill>
                  <a:schemeClr val="bg1"/>
                </a:solidFill>
              </a:rPr>
              <a:t>elasticPassword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DE958-3C18-4749-B525-D6A6F0BA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0" y="3813116"/>
            <a:ext cx="5168900" cy="431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67789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499</Words>
  <Application>Microsoft Office PowerPoint</Application>
  <PresentationFormat>Custom</PresentationFormat>
  <Paragraphs>84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Segoe UI</vt:lpstr>
      <vt:lpstr>Calibri</vt:lpstr>
      <vt:lpstr>Wingdings</vt:lpstr>
      <vt:lpstr>Arial</vt:lpstr>
      <vt:lpstr>Lucida Console</vt:lpstr>
      <vt:lpstr>Segoe UI Semibold</vt:lpstr>
      <vt:lpstr>Document template - Corp grid</vt:lpstr>
      <vt:lpstr>1_Document template - Corp grid</vt:lpstr>
      <vt:lpstr>Azure Community Conference 2021</vt:lpstr>
      <vt:lpstr>Title Sponsor</vt:lpstr>
      <vt:lpstr>VAHID FARAHMANDIAN</vt:lpstr>
      <vt:lpstr>Connect to Elasticsearch using Azure DevOps Pipeline Extensions</vt:lpstr>
      <vt:lpstr>Contents</vt:lpstr>
      <vt:lpstr>Who am I?</vt:lpstr>
      <vt:lpstr>What are Extensions</vt:lpstr>
      <vt:lpstr>Azure DevOps Extensions</vt:lpstr>
      <vt:lpstr>Connect to Elasticsearch using Postman</vt:lpstr>
      <vt:lpstr>Connect to Elasticsearch using Postman</vt:lpstr>
      <vt:lpstr>Connect to Elasticsearch using Postman</vt:lpstr>
      <vt:lpstr>Azure DevOps + PowerShell + Elasticsearch</vt:lpstr>
      <vt:lpstr>Azure DevOps + PowerShell + Elasticsearch</vt:lpstr>
      <vt:lpstr>PowerPoint Presentation</vt:lpstr>
      <vt:lpstr>Communities</vt:lpstr>
      <vt:lpstr>Q &amp; A</vt:lpstr>
      <vt:lpstr>Feedback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8</cp:revision>
  <dcterms:created xsi:type="dcterms:W3CDTF">2020-10-17T05:30:34Z</dcterms:created>
  <dcterms:modified xsi:type="dcterms:W3CDTF">2021-10-28T15:27:58Z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